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10"/>
  </p:notesMasterIdLst>
  <p:sldIdLst>
    <p:sldId id="256" r:id="rId2"/>
    <p:sldId id="257" r:id="rId3"/>
    <p:sldId id="258" r:id="rId4"/>
    <p:sldId id="265" r:id="rId5"/>
    <p:sldId id="260" r:id="rId6"/>
    <p:sldId id="262" r:id="rId7"/>
    <p:sldId id="268" r:id="rId8"/>
    <p:sldId id="264" r:id="rId9"/>
  </p:sldIdLst>
  <p:sldSz cx="9144000" cy="5143500" type="screen16x9"/>
  <p:notesSz cx="6858000" cy="9144000"/>
  <p:embeddedFontLst>
    <p:embeddedFont>
      <p:font typeface="Crimson Text" pitchFamily="2" charset="0"/>
      <p:regular r:id="rId11"/>
      <p:bold r:id="rId12"/>
      <p:italic r:id="rId13"/>
      <p:boldItalic r:id="rId14"/>
    </p:embeddedFont>
    <p:embeddedFont>
      <p:font typeface="Lato" panose="02000000000000000000" pitchFamily="2" charset="0"/>
      <p:regular r:id="rId15"/>
      <p:bold r:id="rId16"/>
      <p:italic r:id="rId17"/>
      <p:boldItalic r:id="rId18"/>
    </p:embeddedFont>
    <p:embeddedFont>
      <p:font typeface="Montserrat" panose="02000000000000000000" pitchFamily="2" charset="0"/>
      <p:regular r:id="rId19"/>
      <p:bold r:id="rId20"/>
      <p:italic r:id="rId21"/>
      <p:boldItalic r:id="rId22"/>
    </p:embeddedFont>
    <p:embeddedFont>
      <p:font typeface="Vidaloka" panose="02000504000000020004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1E879DB8-503E-40E3-AF29-79DD0EF6A6FB}">
          <p14:sldIdLst>
            <p14:sldId id="256"/>
            <p14:sldId id="257"/>
            <p14:sldId id="258"/>
            <p14:sldId id="265"/>
            <p14:sldId id="260"/>
            <p14:sldId id="262"/>
            <p14:sldId id="268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isha Mantri" initials="AM" lastIdx="1" clrIdx="0">
    <p:extLst>
      <p:ext uri="{19B8F6BF-5375-455C-9EA6-DF929625EA0E}">
        <p15:presenceInfo xmlns:p15="http://schemas.microsoft.com/office/powerpoint/2012/main" userId="b0abd0ba696b24e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48C96C-3D92-42B0-970E-6321B493C13E}">
  <a:tblStyle styleId="{C048C96C-3D92-42B0-970E-6321B493C1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3.fntdata" /><Relationship Id="rId18" Type="http://schemas.openxmlformats.org/officeDocument/2006/relationships/font" Target="fonts/font8.fntdata" /><Relationship Id="rId26" Type="http://schemas.openxmlformats.org/officeDocument/2006/relationships/viewProps" Target="viewProps.xml" /><Relationship Id="rId3" Type="http://schemas.openxmlformats.org/officeDocument/2006/relationships/slide" Target="slides/slide2.xml" /><Relationship Id="rId21" Type="http://schemas.openxmlformats.org/officeDocument/2006/relationships/font" Target="fonts/font11.fntdata" /><Relationship Id="rId7" Type="http://schemas.openxmlformats.org/officeDocument/2006/relationships/slide" Target="slides/slide6.xml" /><Relationship Id="rId12" Type="http://schemas.openxmlformats.org/officeDocument/2006/relationships/font" Target="fonts/font2.fntdata" /><Relationship Id="rId17" Type="http://schemas.openxmlformats.org/officeDocument/2006/relationships/font" Target="fonts/font7.fntdata" /><Relationship Id="rId25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font" Target="fonts/font6.fntdata" /><Relationship Id="rId20" Type="http://schemas.openxmlformats.org/officeDocument/2006/relationships/font" Target="fonts/font10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1.fntdata" /><Relationship Id="rId24" Type="http://schemas.openxmlformats.org/officeDocument/2006/relationships/commentAuthors" Target="commentAuthors.xml" /><Relationship Id="rId5" Type="http://schemas.openxmlformats.org/officeDocument/2006/relationships/slide" Target="slides/slide4.xml" /><Relationship Id="rId15" Type="http://schemas.openxmlformats.org/officeDocument/2006/relationships/font" Target="fonts/font5.fntdata" /><Relationship Id="rId23" Type="http://schemas.openxmlformats.org/officeDocument/2006/relationships/font" Target="fonts/font13.fntdata" /><Relationship Id="rId28" Type="http://schemas.openxmlformats.org/officeDocument/2006/relationships/tableStyles" Target="tableStyles.xml" /><Relationship Id="rId10" Type="http://schemas.openxmlformats.org/officeDocument/2006/relationships/notesMaster" Target="notesMasters/notesMaster1.xml" /><Relationship Id="rId19" Type="http://schemas.openxmlformats.org/officeDocument/2006/relationships/font" Target="fonts/font9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4.fntdata" /><Relationship Id="rId22" Type="http://schemas.openxmlformats.org/officeDocument/2006/relationships/font" Target="fonts/font12.fntdata" /><Relationship Id="rId27" Type="http://schemas.openxmlformats.org/officeDocument/2006/relationships/theme" Target="theme/theme1.xml" 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7-14T22:08:07.364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cc7554a049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cc7554a049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cc7554a049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cc7554a049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61" r:id="rId6"/>
    <p:sldLayoutId id="2147483664" r:id="rId7"/>
    <p:sldLayoutId id="2147483696" r:id="rId8"/>
    <p:sldLayoutId id="2147483697" r:id="rId9"/>
    <p:sldLayoutId id="2147483698" r:id="rId10"/>
    <p:sldLayoutId id="214748369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5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3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Layout" Target="../slideLayouts/slideLayout3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199623" y="1324500"/>
            <a:ext cx="8886422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ANALYZING AMAZON SALES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15312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C00000"/>
                </a:solidFill>
              </a:rPr>
              <a:t>Introduction</a:t>
            </a:r>
            <a:endParaRPr sz="3200" b="1" dirty="0">
              <a:solidFill>
                <a:srgbClr val="C00000"/>
              </a:solidFill>
            </a:endParaRPr>
          </a:p>
        </p:txBody>
      </p:sp>
      <p:sp>
        <p:nvSpPr>
          <p:cNvPr id="489" name="Google Shape;489;p60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Overview of Sales Performance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Analyze key metrics such as total units sold, profits, and sales channels to understand Amazon's overall sales performance.</a:t>
            </a:r>
          </a:p>
          <a:p>
            <a:pPr marL="342900" lvl="0" algn="l" rtl="0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Regional Sales Insights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Examine how sales vary across different regions, identifying which areas contribute most significantly to total sales and profits.</a:t>
            </a:r>
          </a:p>
          <a:p>
            <a:pPr marL="342900" lvl="0" algn="l" rtl="0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 Category Analysis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Assess the profitability and sales volume of various product categories, highlighting top-performing items and potential areas for growth.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/>
          <p:cNvSpPr txBox="1">
            <a:spLocks noGrp="1"/>
          </p:cNvSpPr>
          <p:nvPr>
            <p:ph type="title"/>
          </p:nvPr>
        </p:nvSpPr>
        <p:spPr>
          <a:xfrm>
            <a:off x="682669" y="445025"/>
            <a:ext cx="8461331" cy="469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C00000"/>
                </a:solidFill>
              </a:rPr>
              <a:t>Details Of Data</a:t>
            </a:r>
            <a:br>
              <a:rPr lang="en-US" dirty="0"/>
            </a:br>
            <a:br>
              <a:rPr lang="en-US" dirty="0"/>
            </a:br>
            <a:endParaRPr sz="2000" dirty="0">
              <a:latin typeface="+mn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714D68-2DFD-2378-ACB5-632D5DABB57F}"/>
              </a:ext>
            </a:extLst>
          </p:cNvPr>
          <p:cNvSpPr txBox="1"/>
          <p:nvPr/>
        </p:nvSpPr>
        <p:spPr>
          <a:xfrm>
            <a:off x="682669" y="1141325"/>
            <a:ext cx="817323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Profit by Item Type</a:t>
            </a:r>
            <a:r>
              <a:rPr kumimoji="0" lang="en-US" altLang="en-US" sz="18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L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Cosmetics lead with the highest total profit.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L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Household and office supplies follow as significant contributors.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Units Sold</a:t>
            </a:r>
            <a:r>
              <a:rPr kumimoji="0" lang="en-US" altLang="en-US" sz="18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total of 513K units have been sold globally.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Countries</a:t>
            </a:r>
            <a:r>
              <a:rPr kumimoji="0" lang="en-US" altLang="en-US" sz="18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Sales span across 76 countries worldwide.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Units Sold by Region</a:t>
            </a:r>
            <a:r>
              <a:rPr kumimoji="0" lang="en-US" altLang="en-US" sz="18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L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North America accounts for the highest sales (35.7%).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L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Europe and Asia follow with 19.1% and 13.3% respectively.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79FC3-F6A4-23A4-F849-DF72D4578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4" y="426236"/>
            <a:ext cx="7491323" cy="572700"/>
          </a:xfrm>
        </p:spPr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 </a:t>
            </a:r>
            <a:r>
              <a:rPr lang="en-IN" b="1" dirty="0">
                <a:solidFill>
                  <a:srgbClr val="C00000"/>
                </a:solidFill>
              </a:rPr>
              <a:t>Details Of Data</a:t>
            </a:r>
            <a:br>
              <a:rPr lang="en-IN" dirty="0">
                <a:solidFill>
                  <a:srgbClr val="C00000"/>
                </a:solidFill>
              </a:rPr>
            </a:br>
            <a:br>
              <a:rPr lang="en-IN" dirty="0">
                <a:solidFill>
                  <a:srgbClr val="C00000"/>
                </a:solidFill>
              </a:rPr>
            </a:b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502DF2-94F3-57F6-B4C6-AEE36BC5495B}"/>
              </a:ext>
            </a:extLst>
          </p:cNvPr>
          <p:cNvSpPr txBox="1"/>
          <p:nvPr/>
        </p:nvSpPr>
        <p:spPr>
          <a:xfrm>
            <a:off x="757825" y="1297270"/>
            <a:ext cx="6594954" cy="2960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Average Delivery Time by Order Priority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L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 priority orders have the shortest average delivery time (21.40 days).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L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Medium priority orders take the longest (25.33 days).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Units Sold by Sales Channel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L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Online sales make up 53.97% of total units sold.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lphaL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Offline sales account for 46.03%.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Country-wise Total Profit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Albania, Angola, and Australia are highlighted for their respective contributions to total profit.</a:t>
            </a:r>
          </a:p>
        </p:txBody>
      </p:sp>
    </p:spTree>
    <p:extLst>
      <p:ext uri="{BB962C8B-B14F-4D97-AF65-F5344CB8AC3E}">
        <p14:creationId xmlns:p14="http://schemas.microsoft.com/office/powerpoint/2010/main" val="3674732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345E76A-D81F-D8DB-AB12-F6AA098BD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579" y="476471"/>
            <a:ext cx="4323000" cy="497700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Main KPIs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3FAB58-9D17-59C2-2AD4-156636B05EB0}"/>
              </a:ext>
            </a:extLst>
          </p:cNvPr>
          <p:cNvSpPr txBox="1"/>
          <p:nvPr/>
        </p:nvSpPr>
        <p:spPr>
          <a:xfrm>
            <a:off x="325677" y="1291765"/>
            <a:ext cx="844880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Profit by Item Type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Units Sold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Countries Covered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Units Sold by Region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Average Delivery Time by Order Priority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Units Sold by Sales Channel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Country-wise Total Profit</a:t>
            </a:r>
            <a:endParaRPr lang="en-IN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rgbClr val="C00000"/>
                </a:solidFill>
              </a:rPr>
              <a:t>My Dashboard </a:t>
            </a:r>
            <a:endParaRPr dirty="0">
              <a:solidFill>
                <a:srgbClr val="C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A71BEF-B9CB-9379-E0D1-0E80B096CC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3" r="2851" b="41258"/>
          <a:stretch/>
        </p:blipFill>
        <p:spPr>
          <a:xfrm>
            <a:off x="306888" y="1637762"/>
            <a:ext cx="8356224" cy="228914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833037D-D12D-59FD-FD42-980ABB1B2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949" y="1682000"/>
            <a:ext cx="7083129" cy="237990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EB928D5-DACE-D442-14E4-7E09436CF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My Dashboard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22CB79-C65E-FD19-E2C2-59B1429C72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6" t="58361" r="3356" b="1634"/>
          <a:stretch/>
        </p:blipFill>
        <p:spPr>
          <a:xfrm>
            <a:off x="369518" y="1352811"/>
            <a:ext cx="8530224" cy="270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62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27311D-785A-6830-AE98-096FE88AE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232" y="1027967"/>
            <a:ext cx="5638800" cy="34736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269</Words>
  <Application>Microsoft Office PowerPoint</Application>
  <PresentationFormat>On-screen Show (16:9)</PresentationFormat>
  <Paragraphs>38</Paragraphs>
  <Slides>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Minimalist Business Slides XL by Slidesgo</vt:lpstr>
      <vt:lpstr>ANALYZING AMAZON SALES</vt:lpstr>
      <vt:lpstr>Introduction</vt:lpstr>
      <vt:lpstr>Details Of Data  </vt:lpstr>
      <vt:lpstr> Details Of Data  </vt:lpstr>
      <vt:lpstr>Main KPIs</vt:lpstr>
      <vt:lpstr>My Dashboard </vt:lpstr>
      <vt:lpstr>My Dashboard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AMAZON SALES</dc:title>
  <dc:creator>akanksha p</dc:creator>
  <cp:lastModifiedBy>KATRAGADDA YOCHANA</cp:lastModifiedBy>
  <cp:revision>7</cp:revision>
  <dcterms:modified xsi:type="dcterms:W3CDTF">2024-07-14T18:22:55Z</dcterms:modified>
</cp:coreProperties>
</file>